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75" r:id="rId3"/>
    <p:sldId id="276" r:id="rId4"/>
    <p:sldId id="277" r:id="rId5"/>
    <p:sldId id="288" r:id="rId6"/>
    <p:sldId id="278" r:id="rId7"/>
    <p:sldId id="280" r:id="rId8"/>
    <p:sldId id="282" r:id="rId9"/>
    <p:sldId id="283" r:id="rId10"/>
    <p:sldId id="284" r:id="rId11"/>
    <p:sldId id="28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BC"/>
    <a:srgbClr val="89B1DE"/>
    <a:srgbClr val="F37065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3895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50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xmlns="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pPr/>
              <a:t>22.11.2019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pPr/>
              <a:t>22.11.2019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22.11.2019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22.11.2019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22.11.2019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22.11.2019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22.11.2019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пы булитов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8236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xmlns="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xmlns="" val="4154517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pPr/>
              <a:t>22.11.2019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pPr/>
              <a:t>22.11.2019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pPr/>
              <a:t>22.11.2019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pPr/>
              <a:t>22.11.2019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ы булитов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22.11.2019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pPr/>
              <a:t>22.11.2019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04923-972A-48A5-9797-2231EA842F5A}" type="datetime1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873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75" r:id="rId17"/>
    <p:sldLayoutId id="2147483678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Tx/>
        <a:buSzPct val="80000"/>
        <a:buFont typeface="Arial" pitchFamily="34" charset="0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Tx/>
        <a:buSzPct val="80000"/>
        <a:buFont typeface="Arial" pitchFamily="34" charset="0"/>
        <a:buChar char="►"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―"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&gt;"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minsvyaz.ru/ru/activity/govservices/2/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Инструменты кредитной поддержки сельскохозяйственной кооперации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3289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8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339752" y="1340768"/>
            <a:ext cx="4896544" cy="5112568"/>
          </a:xfrm>
        </p:spPr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Благодарим</a:t>
            </a:r>
            <a:br>
              <a:rPr lang="ru-RU" dirty="0" smtClean="0">
                <a:solidFill>
                  <a:srgbClr val="4D4D4D"/>
                </a:solidFill>
              </a:rPr>
            </a:br>
            <a:r>
              <a:rPr lang="ru-RU" dirty="0" smtClean="0">
                <a:solidFill>
                  <a:srgbClr val="4D4D4D"/>
                </a:solidFill>
              </a:rPr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783-79-98, 783-79-66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24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34369310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386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11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3" name="Freeform 5"/>
          <p:cNvSpPr/>
          <p:nvPr/>
        </p:nvSpPr>
        <p:spPr>
          <a:xfrm>
            <a:off x="363570" y="116632"/>
            <a:ext cx="7779766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3570" y="1643316"/>
            <a:ext cx="312831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МСП Банк оказывает финансовую поддержку </a:t>
            </a:r>
            <a:r>
              <a:rPr lang="ru-RU" sz="1500" i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Субъектам МСП </a:t>
            </a:r>
            <a:r>
              <a:rPr lang="ru-RU" sz="1500" i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сельскохозяйственным </a:t>
            </a:r>
            <a:r>
              <a:rPr lang="ru-RU" sz="1500" i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производственным или потребительским кооперативам или членам сельскохозяйственного потребительского кооператива – крестьянским (фермерским) </a:t>
            </a:r>
            <a:r>
              <a:rPr lang="ru-RU" sz="1500" i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хозяйствам посредством </a:t>
            </a:r>
            <a:r>
              <a:rPr lang="ru-RU" sz="1500" i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предоставления им кредитов на цели оборотного </a:t>
            </a:r>
            <a:r>
              <a:rPr lang="ru-RU" sz="1500" i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и инвестиционного кредитования</a:t>
            </a:r>
            <a:r>
              <a:rPr lang="ru-RU" sz="1500" i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19" r="7277"/>
          <a:stretch/>
        </p:blipFill>
        <p:spPr>
          <a:xfrm>
            <a:off x="3635896" y="908720"/>
            <a:ext cx="4507440" cy="47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258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8679349"/>
              </p:ext>
            </p:extLst>
          </p:nvPr>
        </p:nvGraphicFramePr>
        <p:xfrm>
          <a:off x="395537" y="908720"/>
          <a:ext cx="2984158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4158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Преимущества</a:t>
                      </a:r>
                      <a:endParaRPr lang="ru-RU" sz="2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2765" y="1700808"/>
            <a:ext cx="2911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Продуктовая линейка, разработанная с учетом специфики ведения сельскохозяйственной деятельности</a:t>
            </a:r>
          </a:p>
        </p:txBody>
      </p:sp>
      <p:pic>
        <p:nvPicPr>
          <p:cNvPr id="2050" name="Picture 2" descr="C:\Users\b22klv\Desktop\24f9a657ff77f04e95d199efa997cc5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6364" y="931962"/>
            <a:ext cx="4416213" cy="311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84668" y="3287886"/>
            <a:ext cx="2911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Возможность получения оборотного  финансирования до 10 млн БЕЗ ЗАЛОГА*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9023" y="4509119"/>
            <a:ext cx="2734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Возможность </a:t>
            </a:r>
            <a:r>
              <a:rPr lang="ru-RU" sz="16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получения </a:t>
            </a:r>
            <a:r>
              <a:rPr lang="ru-RU" sz="16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финансирования по ставке от 1 до 5% годовых по программам Минсельхоза**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450912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12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Финансирование предоставляется под поручительство РГО и/или гарантию корпорации МСП</a:t>
            </a:r>
            <a:endParaRPr lang="ru-RU" sz="12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64496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**</a:t>
            </a:r>
            <a:r>
              <a:rPr lang="ru-RU" sz="12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Субсидирование </a:t>
            </a:r>
            <a:r>
              <a:rPr lang="ru-RU" sz="12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процентной ставки по программам М</a:t>
            </a:r>
            <a:r>
              <a:rPr lang="ru-RU" sz="12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инсельхоза РФ осуществляется согласно перечню направлений целевого использования льготных</a:t>
            </a:r>
          </a:p>
          <a:p>
            <a:r>
              <a:rPr lang="ru-RU" sz="12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краткосрочных кредитов</a:t>
            </a:r>
            <a:endParaRPr lang="ru-RU" sz="12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5"/>
          <p:cNvSpPr/>
          <p:nvPr/>
        </p:nvSpPr>
        <p:spPr>
          <a:xfrm>
            <a:off x="395536" y="116632"/>
            <a:ext cx="767704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67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50389452"/>
              </p:ext>
            </p:extLst>
          </p:nvPr>
        </p:nvGraphicFramePr>
        <p:xfrm>
          <a:off x="395536" y="811168"/>
          <a:ext cx="5328592" cy="1615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8592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2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Объемы выдач по направлению поддержки сельскохозяйственной кооперации</a:t>
                      </a:r>
                    </a:p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Freeform 5"/>
          <p:cNvSpPr/>
          <p:nvPr/>
        </p:nvSpPr>
        <p:spPr>
          <a:xfrm>
            <a:off x="433387" y="260648"/>
            <a:ext cx="817106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3528" y="6239053"/>
            <a:ext cx="8046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*</a:t>
            </a:r>
            <a:endParaRPr lang="ru-RU" sz="10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4100" y="2420888"/>
            <a:ext cx="610412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70C0"/>
                </a:solidFill>
              </a:rPr>
              <a:t>С начала реализации объем выдач составляет  </a:t>
            </a:r>
          </a:p>
          <a:p>
            <a:pPr>
              <a:buClr>
                <a:srgbClr val="FF0000"/>
              </a:buClr>
            </a:pPr>
            <a:r>
              <a:rPr lang="en-US" sz="1600" dirty="0" smtClean="0">
                <a:solidFill>
                  <a:srgbClr val="0070C0"/>
                </a:solidFill>
              </a:rPr>
              <a:t>      645 </a:t>
            </a:r>
            <a:r>
              <a:rPr lang="ru-RU" sz="1600" dirty="0" smtClean="0">
                <a:solidFill>
                  <a:srgbClr val="0070C0"/>
                </a:solidFill>
              </a:rPr>
              <a:t>млн</a:t>
            </a:r>
            <a:r>
              <a:rPr lang="ru-RU" sz="1600" dirty="0">
                <a:solidFill>
                  <a:srgbClr val="0070C0"/>
                </a:solidFill>
              </a:rPr>
              <a:t>. </a:t>
            </a:r>
            <a:r>
              <a:rPr lang="ru-RU" sz="1600" dirty="0" smtClean="0">
                <a:solidFill>
                  <a:srgbClr val="0070C0"/>
                </a:solidFill>
              </a:rPr>
              <a:t>рублей, </a:t>
            </a:r>
          </a:p>
          <a:p>
            <a:pPr>
              <a:buClr>
                <a:srgbClr val="FF0000"/>
              </a:buClr>
            </a:pP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     заключено 29 кредитных договоров с 23 субъектами МСП.</a:t>
            </a:r>
          </a:p>
          <a:p>
            <a:endParaRPr lang="ru-RU" sz="1600" dirty="0" smtClean="0">
              <a:solidFill>
                <a:srgbClr val="0070C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70C0"/>
                </a:solidFill>
              </a:rPr>
              <a:t>В </a:t>
            </a:r>
            <a:r>
              <a:rPr lang="ru-RU" sz="1600" dirty="0">
                <a:solidFill>
                  <a:srgbClr val="0070C0"/>
                </a:solidFill>
              </a:rPr>
              <a:t>2019 году </a:t>
            </a:r>
            <a:r>
              <a:rPr lang="ru-RU" sz="1600" dirty="0" smtClean="0">
                <a:solidFill>
                  <a:srgbClr val="0070C0"/>
                </a:solidFill>
              </a:rPr>
              <a:t>объем выдач составляет</a:t>
            </a:r>
          </a:p>
          <a:p>
            <a:pPr>
              <a:buClr>
                <a:srgbClr val="FF0000"/>
              </a:buClr>
            </a:pP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    </a:t>
            </a:r>
            <a:r>
              <a:rPr lang="en-US" sz="1600" dirty="0" smtClean="0">
                <a:solidFill>
                  <a:srgbClr val="0070C0"/>
                </a:solidFill>
              </a:rPr>
              <a:t>335</a:t>
            </a:r>
            <a:r>
              <a:rPr lang="ru-RU" sz="1600" dirty="0" smtClean="0">
                <a:solidFill>
                  <a:srgbClr val="0070C0"/>
                </a:solidFill>
              </a:rPr>
              <a:t>.48 </a:t>
            </a:r>
            <a:r>
              <a:rPr lang="ru-RU" sz="1600" dirty="0">
                <a:solidFill>
                  <a:srgbClr val="0070C0"/>
                </a:solidFill>
              </a:rPr>
              <a:t>млн </a:t>
            </a:r>
            <a:r>
              <a:rPr lang="ru-RU" sz="1600" dirty="0" smtClean="0">
                <a:solidFill>
                  <a:srgbClr val="0070C0"/>
                </a:solidFill>
              </a:rPr>
              <a:t>рублей,</a:t>
            </a:r>
          </a:p>
          <a:p>
            <a:pPr>
              <a:buClr>
                <a:srgbClr val="FF0000"/>
              </a:buClr>
            </a:pP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    заключено </a:t>
            </a:r>
            <a:r>
              <a:rPr lang="en-US" sz="1600" dirty="0" smtClean="0">
                <a:solidFill>
                  <a:srgbClr val="0070C0"/>
                </a:solidFill>
              </a:rPr>
              <a:t> 12 </a:t>
            </a:r>
            <a:r>
              <a:rPr lang="ru-RU" sz="1600" dirty="0" smtClean="0">
                <a:solidFill>
                  <a:srgbClr val="0070C0"/>
                </a:solidFill>
              </a:rPr>
              <a:t>кредитных договоров с 12 субъектами МСП. </a:t>
            </a:r>
            <a:endParaRPr lang="ru-RU" sz="1600" dirty="0">
              <a:solidFill>
                <a:srgbClr val="0070C0"/>
              </a:solidFill>
            </a:endParaRPr>
          </a:p>
          <a:p>
            <a:endParaRPr lang="ru-RU" sz="1600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70C0"/>
                </a:solidFill>
              </a:rPr>
              <a:t>В </a:t>
            </a:r>
            <a:r>
              <a:rPr lang="ru-RU" sz="1600" dirty="0">
                <a:solidFill>
                  <a:srgbClr val="0070C0"/>
                </a:solidFill>
              </a:rPr>
              <a:t>2019 </a:t>
            </a:r>
            <a:r>
              <a:rPr lang="ru-RU" sz="1600" dirty="0" smtClean="0">
                <a:solidFill>
                  <a:srgbClr val="0070C0"/>
                </a:solidFill>
              </a:rPr>
              <a:t>году </a:t>
            </a:r>
            <a:r>
              <a:rPr lang="ru-RU" sz="1600" dirty="0">
                <a:solidFill>
                  <a:srgbClr val="0070C0"/>
                </a:solidFill>
              </a:rPr>
              <a:t>6 сельскохозяйственными кооперативами привлекались кредиты по Программе Министерства сельского хозяйства на общую сумму 61,20 млн рублей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36712"/>
            <a:ext cx="273630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098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35433152"/>
              </p:ext>
            </p:extLst>
          </p:nvPr>
        </p:nvGraphicFramePr>
        <p:xfrm>
          <a:off x="395536" y="1052736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«Оборотное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1764104"/>
            <a:ext cx="7632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42088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42088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42088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15850" y="2780928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15428" y="278092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0841" y="273329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78092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2780928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9" y="2780928"/>
            <a:ext cx="1252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5% годовых*</a:t>
            </a:r>
          </a:p>
        </p:txBody>
      </p:sp>
      <p:graphicFrame>
        <p:nvGraphicFramePr>
          <p:cNvPr id="48" name="Таблица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5110325"/>
              </p:ext>
            </p:extLst>
          </p:nvPr>
        </p:nvGraphicFramePr>
        <p:xfrm>
          <a:off x="403700" y="3573016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03700" y="4428401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для приобретения, реконструкции, модернизации, ремонта основных средств, а также для строительства зданий и сооружений производственного назначения.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3700" y="4941169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347916" y="4941168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396018" y="4941169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24014" y="5301209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23592" y="5301209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9005" y="5253577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51772" y="5301209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2000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15512" y="5301209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5"/>
          <p:cNvSpPr/>
          <p:nvPr/>
        </p:nvSpPr>
        <p:spPr>
          <a:xfrm>
            <a:off x="433387" y="260648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75928" y="5301208"/>
            <a:ext cx="1252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7,75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годовых*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23528" y="6239053"/>
            <a:ext cx="8046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*в случае соответствия кредитной сделки требованиям </a:t>
            </a:r>
            <a:r>
              <a:rPr lang="ru-RU" sz="10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льготного кредитования:</a:t>
            </a:r>
          </a:p>
          <a:p>
            <a:pPr marL="171450" indent="-171450">
              <a:buFontTx/>
              <a:buChar char="-"/>
            </a:pPr>
            <a:r>
              <a:rPr lang="ru-RU" sz="10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Минсельхоза </a:t>
            </a:r>
            <a:r>
              <a:rPr lang="ru-RU" sz="10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России и наличии субсидий процентная ставка составит от 1% до 5% годовых.</a:t>
            </a:r>
          </a:p>
        </p:txBody>
      </p:sp>
    </p:spTree>
    <p:extLst>
      <p:ext uri="{BB962C8B-B14F-4D97-AF65-F5344CB8AC3E}">
        <p14:creationId xmlns:p14="http://schemas.microsoft.com/office/powerpoint/2010/main" xmlns="" val="277351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11805772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«Рефинансирование»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рефинансирование кредитов  (займов), выданных другими кредитными организациями на оборотные и инвестиционные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цели.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 descr="C:\Users\b05frv\Desktop\Depositphotos_58440907_original-val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2368" y="1700808"/>
            <a:ext cx="4572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487946" y="4769857"/>
            <a:ext cx="399660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Приоритетные отрасли на оборотные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цели: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годовых;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Приоритетные отрасли на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инвестиционные цели: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9,1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Неприоритетные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отрасли на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годовых;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Неприоритетные отрасли на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9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10,1%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2937599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4448145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779912" y="4448145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055" y="484938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7446" y="4770127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284984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4869160"/>
            <a:ext cx="2441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7584" y="3261038"/>
            <a:ext cx="253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433387" y="260648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43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63" t="12554" r="363"/>
          <a:stretch/>
        </p:blipFill>
        <p:spPr>
          <a:xfrm>
            <a:off x="-5253" y="2622430"/>
            <a:ext cx="6508949" cy="275078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69753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284" y="4504532"/>
            <a:ext cx="3703191" cy="2138415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5" name="Группа 4"/>
          <p:cNvGrpSpPr/>
          <p:nvPr/>
        </p:nvGrpSpPr>
        <p:grpSpPr>
          <a:xfrm>
            <a:off x="34042" y="879518"/>
            <a:ext cx="2300061" cy="1200328"/>
            <a:chOff x="183707" y="2566065"/>
            <a:chExt cx="2300061" cy="1200328"/>
          </a:xfrm>
        </p:grpSpPr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132067"/>
              <a:ext cx="578508" cy="499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6"/>
            <p:cNvSpPr txBox="1">
              <a:spLocks noChangeArrowheads="1"/>
            </p:cNvSpPr>
            <p:nvPr/>
          </p:nvSpPr>
          <p:spPr bwMode="auto">
            <a:xfrm>
              <a:off x="518115" y="2566065"/>
              <a:ext cx="155923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100" b="1" dirty="0" smtClean="0">
                  <a:solidFill>
                    <a:srgbClr val="4D4D4D"/>
                  </a:solidFill>
                </a:rPr>
                <a:t>КОЛИЧЕСТВО УРМ</a:t>
              </a:r>
            </a:p>
            <a:p>
              <a:pPr algn="ctr"/>
              <a:r>
                <a:rPr lang="ru-RU" altLang="ru-RU" sz="1100" b="1" dirty="0" smtClean="0">
                  <a:solidFill>
                    <a:srgbClr val="4D4D4D"/>
                  </a:solidFill>
                </a:rPr>
                <a:t>на конец 201</a:t>
              </a:r>
              <a:r>
                <a:rPr lang="en-US" altLang="ru-RU" sz="1100" b="1" dirty="0" smtClean="0">
                  <a:solidFill>
                    <a:srgbClr val="4D4D4D"/>
                  </a:solidFill>
                </a:rPr>
                <a:t>9</a:t>
              </a:r>
              <a:r>
                <a:rPr lang="ru-RU" altLang="ru-RU" sz="1100" b="1" dirty="0" smtClean="0">
                  <a:solidFill>
                    <a:srgbClr val="4D4D4D"/>
                  </a:solidFill>
                </a:rPr>
                <a:t> года</a:t>
              </a:r>
              <a:endParaRPr lang="ru-RU" altLang="ru-RU" sz="600" b="1" i="1" dirty="0" smtClean="0">
                <a:solidFill>
                  <a:srgbClr val="4D4D4D"/>
                </a:solidFill>
              </a:endParaRPr>
            </a:p>
          </p:txBody>
        </p:sp>
        <p:sp>
          <p:nvSpPr>
            <p:cNvPr id="41" name="Стрелка вправо 40"/>
            <p:cNvSpPr/>
            <p:nvPr/>
          </p:nvSpPr>
          <p:spPr>
            <a:xfrm>
              <a:off x="1046822" y="3237656"/>
              <a:ext cx="407109" cy="288032"/>
            </a:xfrm>
            <a:prstGeom prst="rightArrow">
              <a:avLst/>
            </a:prstGeom>
            <a:solidFill>
              <a:srgbClr val="B1B5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70725" y="2996952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 smtClean="0">
                  <a:solidFill>
                    <a:srgbClr val="0072BC"/>
                  </a:solidFill>
                </a:rPr>
                <a:t>42</a:t>
              </a:r>
              <a:endParaRPr lang="ru-RU" sz="2800" dirty="0">
                <a:solidFill>
                  <a:srgbClr val="0072BC"/>
                </a:solidFill>
              </a:endParaRP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83707" y="2996952"/>
              <a:ext cx="222805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3131840" y="879518"/>
            <a:ext cx="2805997" cy="1261884"/>
            <a:chOff x="3131840" y="788512"/>
            <a:chExt cx="2805997" cy="1261884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3131840" y="788512"/>
              <a:ext cx="2805997" cy="1261884"/>
              <a:chOff x="107504" y="2566065"/>
              <a:chExt cx="2805997" cy="1261884"/>
            </a:xfrm>
          </p:grpSpPr>
          <p:sp>
            <p:nvSpPr>
              <p:cNvPr id="46" name="TextBox 6"/>
              <p:cNvSpPr txBox="1">
                <a:spLocks noChangeArrowheads="1"/>
              </p:cNvSpPr>
              <p:nvPr/>
            </p:nvSpPr>
            <p:spPr bwMode="auto">
              <a:xfrm>
                <a:off x="107504" y="2566065"/>
                <a:ext cx="2448271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8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altLang="ru-RU" sz="1100" b="1" dirty="0" smtClean="0">
                    <a:solidFill>
                      <a:srgbClr val="4D4D4D"/>
                    </a:solidFill>
                  </a:rPr>
                  <a:t>ПРЯМОЕ КРЕДИТОВАНИЕ ЧЕРЕЗ УРМ</a:t>
                </a:r>
                <a:endParaRPr lang="ru-RU" altLang="ru-RU" sz="600" b="1" i="1" dirty="0" smtClean="0">
                  <a:solidFill>
                    <a:srgbClr val="4D4D4D"/>
                  </a:solidFill>
                </a:endParaRPr>
              </a:p>
            </p:txBody>
          </p:sp>
          <p:sp>
            <p:nvSpPr>
              <p:cNvPr id="47" name="Стрелка вправо 46"/>
              <p:cNvSpPr/>
              <p:nvPr/>
            </p:nvSpPr>
            <p:spPr>
              <a:xfrm>
                <a:off x="1043608" y="3237656"/>
                <a:ext cx="407109" cy="288032"/>
              </a:xfrm>
              <a:prstGeom prst="rightArrow">
                <a:avLst/>
              </a:prstGeom>
              <a:solidFill>
                <a:srgbClr val="B1B5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598717" y="2996952"/>
                <a:ext cx="131478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0072BC"/>
                    </a:solidFill>
                  </a:rPr>
                  <a:t>16</a:t>
                </a:r>
                <a:r>
                  <a:rPr lang="ru-RU" sz="900" dirty="0" smtClean="0">
                    <a:solidFill>
                      <a:srgbClr val="0072BC"/>
                    </a:solidFill>
                  </a:rPr>
                  <a:t>млрд руб.</a:t>
                </a:r>
                <a:endParaRPr lang="ru-RU" sz="4400" b="1" dirty="0" smtClean="0">
                  <a:solidFill>
                    <a:srgbClr val="0072BC"/>
                  </a:solidFill>
                </a:endParaRPr>
              </a:p>
              <a:p>
                <a:r>
                  <a:rPr lang="ru-RU" sz="2400" b="1" dirty="0" smtClean="0">
                    <a:solidFill>
                      <a:srgbClr val="0072BC"/>
                    </a:solidFill>
                  </a:rPr>
                  <a:t>25,9</a:t>
                </a:r>
                <a:r>
                  <a:rPr lang="ru-RU" sz="900" dirty="0" smtClean="0">
                    <a:solidFill>
                      <a:srgbClr val="0072BC"/>
                    </a:solidFill>
                  </a:rPr>
                  <a:t>млрд руб.</a:t>
                </a:r>
                <a:endParaRPr lang="ru-RU" sz="2800" dirty="0">
                  <a:solidFill>
                    <a:srgbClr val="0072BC"/>
                  </a:solidFill>
                </a:endParaRPr>
              </a:p>
            </p:txBody>
          </p: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217613" y="2996952"/>
                <a:ext cx="222805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3203848" y="1311151"/>
              <a:ext cx="697627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72BC"/>
                  </a:solidFill>
                </a:rPr>
                <a:t>2018</a:t>
              </a:r>
            </a:p>
            <a:p>
              <a:endParaRPr lang="ru-RU" sz="300" b="1" dirty="0" smtClean="0">
                <a:solidFill>
                  <a:srgbClr val="0072BC"/>
                </a:solidFill>
              </a:endParaRPr>
            </a:p>
            <a:p>
              <a:r>
                <a:rPr lang="ru-RU" b="1" dirty="0" smtClean="0">
                  <a:solidFill>
                    <a:srgbClr val="0072BC"/>
                  </a:solidFill>
                </a:rPr>
                <a:t>2019</a:t>
              </a:r>
              <a:endParaRPr lang="ru-RU" sz="1100" dirty="0">
                <a:solidFill>
                  <a:srgbClr val="0072BC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8404" y="2007673"/>
            <a:ext cx="23313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4D4D4D"/>
                </a:solidFill>
                <a:cs typeface="Times New Roman" pitchFamily="18" charset="0"/>
              </a:rPr>
              <a:t>РАСШИРЕНИЕ СЕТИ УРМ в 2019 году НЕ ПЛАНИРУЕТСЯ</a:t>
            </a:r>
          </a:p>
          <a:p>
            <a:pPr algn="ctr"/>
            <a:r>
              <a:rPr lang="ru-RU" sz="900" dirty="0" smtClean="0">
                <a:solidFill>
                  <a:srgbClr val="4D4D4D"/>
                </a:solidFill>
                <a:cs typeface="Times New Roman" pitchFamily="18" charset="0"/>
              </a:rPr>
              <a:t>открытие </a:t>
            </a:r>
            <a:r>
              <a:rPr lang="ru-RU" sz="900" dirty="0">
                <a:solidFill>
                  <a:srgbClr val="4D4D4D"/>
                </a:solidFill>
                <a:cs typeface="Times New Roman" pitchFamily="18" charset="0"/>
              </a:rPr>
              <a:t>УРМ </a:t>
            </a:r>
            <a:r>
              <a:rPr lang="ru-RU" sz="900" dirty="0" smtClean="0">
                <a:solidFill>
                  <a:srgbClr val="4D4D4D"/>
                </a:solidFill>
                <a:cs typeface="Times New Roman" pitchFamily="18" charset="0"/>
              </a:rPr>
              <a:t>будет производиться </a:t>
            </a:r>
            <a:r>
              <a:rPr lang="ru-RU" sz="900" dirty="0">
                <a:solidFill>
                  <a:srgbClr val="4D4D4D"/>
                </a:solidFill>
                <a:cs typeface="Times New Roman" pitchFamily="18" charset="0"/>
              </a:rPr>
              <a:t>только в случае выявления отдельной потребности поддержки МСП в </a:t>
            </a:r>
            <a:r>
              <a:rPr lang="ru-RU" sz="900" dirty="0" smtClean="0">
                <a:solidFill>
                  <a:srgbClr val="4D4D4D"/>
                </a:solidFill>
                <a:cs typeface="Times New Roman" pitchFamily="18" charset="0"/>
              </a:rPr>
              <a:t>конкретном регионе</a:t>
            </a:r>
            <a:endParaRPr lang="ru-RU" sz="900" dirty="0">
              <a:solidFill>
                <a:srgbClr val="4D4D4D"/>
              </a:solidFill>
              <a:cs typeface="Times New Roman" pitchFamily="18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6393587" y="879518"/>
            <a:ext cx="2448271" cy="5080801"/>
            <a:chOff x="158127" y="2566065"/>
            <a:chExt cx="2448271" cy="5080801"/>
          </a:xfrm>
        </p:grpSpPr>
        <p:sp>
          <p:nvSpPr>
            <p:cNvPr id="54" name="TextBox 6"/>
            <p:cNvSpPr txBox="1">
              <a:spLocks noChangeArrowheads="1"/>
            </p:cNvSpPr>
            <p:nvPr/>
          </p:nvSpPr>
          <p:spPr bwMode="auto">
            <a:xfrm>
              <a:off x="158127" y="2566065"/>
              <a:ext cx="244827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100" b="1" dirty="0" smtClean="0">
                  <a:solidFill>
                    <a:srgbClr val="4D4D4D"/>
                  </a:solidFill>
                </a:rPr>
                <a:t>ЦЕЛЕВЫЕ</a:t>
              </a:r>
            </a:p>
            <a:p>
              <a:pPr algn="ctr"/>
              <a:r>
                <a:rPr lang="ru-RU" altLang="ru-RU" sz="1100" b="1" dirty="0" smtClean="0">
                  <a:solidFill>
                    <a:srgbClr val="4D4D4D"/>
                  </a:solidFill>
                </a:rPr>
                <a:t>ОРИЕНТИРЫ</a:t>
              </a:r>
              <a:endParaRPr lang="ru-RU" altLang="ru-RU" sz="600" b="1" i="1" dirty="0" smtClean="0">
                <a:solidFill>
                  <a:srgbClr val="4D4D4D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2559" y="3153328"/>
              <a:ext cx="2439407" cy="4493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rgbClr val="C00000"/>
                </a:buClr>
                <a:buFont typeface="Wingdings" pitchFamily="2" charset="2"/>
                <a:buChar char="§"/>
              </a:pPr>
              <a:r>
                <a:rPr lang="ru-RU" sz="1100" dirty="0" smtClean="0">
                  <a:solidFill>
                    <a:srgbClr val="4D4D4D"/>
                  </a:solidFill>
                </a:rPr>
                <a:t>Поддержка предпринимателей на всей территории России</a:t>
              </a:r>
            </a:p>
            <a:p>
              <a:pPr marL="342900" indent="-342900">
                <a:buClr>
                  <a:srgbClr val="C00000"/>
                </a:buClr>
                <a:buFont typeface="Wingdings" pitchFamily="2" charset="2"/>
                <a:buChar char="§"/>
              </a:pPr>
              <a:endParaRPr lang="ru-RU" sz="1100" dirty="0">
                <a:solidFill>
                  <a:srgbClr val="4D4D4D"/>
                </a:solidFill>
              </a:endParaRPr>
            </a:p>
            <a:p>
              <a:pPr marL="342900" indent="-342900">
                <a:buClr>
                  <a:srgbClr val="C00000"/>
                </a:buClr>
                <a:buFont typeface="Wingdings" pitchFamily="2" charset="2"/>
                <a:buChar char="§"/>
              </a:pPr>
              <a:r>
                <a:rPr lang="ru-RU" sz="1100" dirty="0" smtClean="0">
                  <a:solidFill>
                    <a:srgbClr val="4D4D4D"/>
                  </a:solidFill>
                </a:rPr>
                <a:t>Акцент на особенности и потребности конкретного региона</a:t>
              </a:r>
            </a:p>
            <a:p>
              <a:pPr marL="342900" indent="-342900">
                <a:buClr>
                  <a:srgbClr val="C00000"/>
                </a:buClr>
                <a:buFont typeface="Wingdings" pitchFamily="2" charset="2"/>
                <a:buChar char="§"/>
              </a:pPr>
              <a:endParaRPr lang="ru-RU" sz="1100" dirty="0">
                <a:solidFill>
                  <a:srgbClr val="4D4D4D"/>
                </a:solidFill>
              </a:endParaRPr>
            </a:p>
            <a:p>
              <a:pPr marL="342900" indent="-342900">
                <a:buClr>
                  <a:srgbClr val="C00000"/>
                </a:buClr>
                <a:buFont typeface="Wingdings" pitchFamily="2" charset="2"/>
                <a:buChar char="§"/>
              </a:pPr>
              <a:r>
                <a:rPr lang="ru-RU" sz="1100" dirty="0">
                  <a:solidFill>
                    <a:srgbClr val="4D4D4D"/>
                  </a:solidFill>
                </a:rPr>
                <a:t>Поддержка МСП как с точки зрения географического местонахождения, так и </a:t>
              </a:r>
              <a:r>
                <a:rPr lang="ru-RU" sz="1100" dirty="0" smtClean="0">
                  <a:solidFill>
                    <a:srgbClr val="4D4D4D"/>
                  </a:solidFill>
                </a:rPr>
                <a:t>вида деятельности</a:t>
              </a:r>
            </a:p>
            <a:p>
              <a:pPr marL="342900" indent="-342900">
                <a:buClr>
                  <a:srgbClr val="C00000"/>
                </a:buClr>
                <a:buFont typeface="Wingdings" pitchFamily="2" charset="2"/>
                <a:buChar char="§"/>
              </a:pPr>
              <a:endParaRPr lang="ru-RU" sz="1100" dirty="0">
                <a:solidFill>
                  <a:srgbClr val="4D4D4D"/>
                </a:solidFill>
              </a:endParaRPr>
            </a:p>
            <a:p>
              <a:pPr marL="342900" indent="-342900">
                <a:buClr>
                  <a:srgbClr val="C00000"/>
                </a:buClr>
                <a:buFont typeface="Wingdings" pitchFamily="2" charset="2"/>
                <a:buChar char="§"/>
              </a:pPr>
              <a:r>
                <a:rPr lang="ru-RU" sz="1100" dirty="0" smtClean="0">
                  <a:solidFill>
                    <a:srgbClr val="4D4D4D"/>
                  </a:solidFill>
                </a:rPr>
                <a:t>Достижение целевого (не менее 10%) позиционирования УРМ в конкретном регионе</a:t>
              </a:r>
            </a:p>
            <a:p>
              <a:pPr marL="342900" indent="-342900">
                <a:buClr>
                  <a:srgbClr val="C00000"/>
                </a:buClr>
                <a:buFont typeface="Wingdings" pitchFamily="2" charset="2"/>
                <a:buChar char="§"/>
              </a:pPr>
              <a:endParaRPr lang="ru-RU" sz="1100" dirty="0">
                <a:solidFill>
                  <a:srgbClr val="4D4D4D"/>
                </a:solidFill>
              </a:endParaRPr>
            </a:p>
            <a:p>
              <a:pPr marL="342900" indent="-342900">
                <a:buClr>
                  <a:srgbClr val="C00000"/>
                </a:buClr>
                <a:buFont typeface="Wingdings" pitchFamily="2" charset="2"/>
                <a:buChar char="§"/>
              </a:pPr>
              <a:r>
                <a:rPr lang="ru-RU" sz="1100" dirty="0" smtClean="0">
                  <a:solidFill>
                    <a:srgbClr val="4D4D4D"/>
                  </a:solidFill>
                </a:rPr>
                <a:t>Взаимодействие с региональными и муниципальными властями, РГО, МФЦ</a:t>
              </a:r>
            </a:p>
            <a:p>
              <a:pPr marL="342900" indent="-342900">
                <a:buClr>
                  <a:srgbClr val="C00000"/>
                </a:buClr>
                <a:buFont typeface="Wingdings" pitchFamily="2" charset="2"/>
                <a:buChar char="§"/>
              </a:pPr>
              <a:endParaRPr lang="ru-RU" sz="1100" dirty="0">
                <a:solidFill>
                  <a:srgbClr val="4D4D4D"/>
                </a:solidFill>
              </a:endParaRPr>
            </a:p>
            <a:p>
              <a:pPr marL="342900" indent="-342900">
                <a:buClr>
                  <a:srgbClr val="C00000"/>
                </a:buClr>
                <a:buFont typeface="Wingdings" pitchFamily="2" charset="2"/>
                <a:buChar char="§"/>
              </a:pPr>
              <a:r>
                <a:rPr lang="ru-RU" sz="1100" dirty="0" smtClean="0">
                  <a:solidFill>
                    <a:srgbClr val="4D4D4D"/>
                  </a:solidFill>
                </a:rPr>
                <a:t>Участие в региональных программах поддержки МСП</a:t>
              </a:r>
              <a:endParaRPr lang="ru-RU" sz="1100" dirty="0">
                <a:solidFill>
                  <a:srgbClr val="4D4D4D"/>
                </a:solidFill>
              </a:endParaRPr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>
              <a:off x="268236" y="2996952"/>
              <a:ext cx="222805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Региональное покрытие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4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68596" y="692621"/>
            <a:ext cx="7977114" cy="7921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400" kern="1200" dirty="0">
                <a:solidFill>
                  <a:srgbClr val="0072B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rgbClr val="F37065"/>
                </a:solidFill>
              </a:rPr>
              <a:t>5</a:t>
            </a:r>
            <a:r>
              <a:rPr lang="ru-RU" sz="2000" dirty="0" smtClean="0"/>
              <a:t> шагов до получения кредита через портал АИС НГС</a:t>
            </a:r>
            <a:endParaRPr lang="ru-RU" sz="2000" dirty="0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225982" y="3161642"/>
            <a:ext cx="1246380" cy="357690"/>
          </a:xfrm>
          <a:prstGeom prst="rect">
            <a:avLst/>
          </a:prstGeom>
        </p:spPr>
        <p:txBody>
          <a:bodyPr vert="horz" lIns="36000" tIns="0" rIns="0" bIns="0" rtlCol="0" anchor="t">
            <a:noAutofit/>
          </a:bodyPr>
          <a:lstStyle>
            <a:lvl1pPr marL="402258" indent="-402258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59" indent="-335215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861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205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550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894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239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583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927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Clr>
                <a:srgbClr val="0070C0"/>
              </a:buClr>
              <a:buNone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Регистрация и авторизация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УКЭП)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>
            <a:endCxn id="26" idx="2"/>
          </p:cNvCxnSpPr>
          <p:nvPr/>
        </p:nvCxnSpPr>
        <p:spPr>
          <a:xfrm flipV="1">
            <a:off x="1115616" y="2805951"/>
            <a:ext cx="6887886" cy="83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43432" y="2511220"/>
            <a:ext cx="576064" cy="57606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475656" y="2511220"/>
            <a:ext cx="1133073" cy="1008112"/>
            <a:chOff x="2302248" y="2420888"/>
            <a:chExt cx="1133073" cy="1008112"/>
          </a:xfrm>
        </p:grpSpPr>
        <p:sp>
          <p:nvSpPr>
            <p:cNvPr id="14" name="Объект 3"/>
            <p:cNvSpPr txBox="1">
              <a:spLocks/>
            </p:cNvSpPr>
            <p:nvPr/>
          </p:nvSpPr>
          <p:spPr>
            <a:xfrm>
              <a:off x="2302248" y="3071310"/>
              <a:ext cx="1133073" cy="357690"/>
            </a:xfrm>
            <a:prstGeom prst="rect">
              <a:avLst/>
            </a:prstGeom>
          </p:spPr>
          <p:txBody>
            <a:bodyPr vert="horz" lIns="36000" tIns="0" rIns="0" bIns="0" rtlCol="0" anchor="t">
              <a:noAutofit/>
            </a:bodyPr>
            <a:lstStyle>
              <a:lvl1pPr marL="402258" indent="-402258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71559" indent="-335215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0861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77205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13550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49894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86239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22583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58927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1200"/>
                </a:spcBef>
                <a:buClr>
                  <a:srgbClr val="0070C0"/>
                </a:buClr>
                <a:buNone/>
              </a:pPr>
              <a:r>
                <a:rPr lang="ru-RU" sz="1400" b="1" dirty="0" smtClean="0">
                  <a:solidFill>
                    <a:srgbClr val="0072BC"/>
                  </a:solidFill>
                  <a:latin typeface="Arial" pitchFamily="34" charset="0"/>
                  <a:cs typeface="Arial" pitchFamily="34" charset="0"/>
                </a:rPr>
                <a:t>Заявка</a:t>
              </a:r>
              <a:endParaRPr lang="ru-RU" sz="12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585194" y="2420888"/>
              <a:ext cx="576064" cy="576064"/>
            </a:xfrm>
            <a:prstGeom prst="ellipse">
              <a:avLst/>
            </a:prstGeom>
            <a:solidFill>
              <a:srgbClr val="007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059832" y="2511220"/>
            <a:ext cx="1246380" cy="1008112"/>
            <a:chOff x="3330156" y="2993952"/>
            <a:chExt cx="1246380" cy="1008112"/>
          </a:xfrm>
        </p:grpSpPr>
        <p:sp>
          <p:nvSpPr>
            <p:cNvPr id="17" name="Объект 3"/>
            <p:cNvSpPr txBox="1">
              <a:spLocks/>
            </p:cNvSpPr>
            <p:nvPr/>
          </p:nvSpPr>
          <p:spPr>
            <a:xfrm>
              <a:off x="3330156" y="3644374"/>
              <a:ext cx="1246380" cy="357690"/>
            </a:xfrm>
            <a:prstGeom prst="rect">
              <a:avLst/>
            </a:prstGeom>
          </p:spPr>
          <p:txBody>
            <a:bodyPr vert="horz" lIns="36000" tIns="0" rIns="0" bIns="0" rtlCol="0" anchor="t">
              <a:noAutofit/>
            </a:bodyPr>
            <a:lstStyle>
              <a:lvl1pPr marL="402258" indent="-402258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71559" indent="-335215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0861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77205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13550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49894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86239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22583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58927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1200"/>
                </a:spcBef>
                <a:buClr>
                  <a:srgbClr val="0070C0"/>
                </a:buClr>
                <a:buNone/>
              </a:pPr>
              <a:r>
                <a:rPr lang="ru-RU" sz="1400" b="1" dirty="0" smtClean="0">
                  <a:solidFill>
                    <a:srgbClr val="0072BC"/>
                  </a:solidFill>
                  <a:latin typeface="Arial" pitchFamily="34" charset="0"/>
                  <a:cs typeface="Arial" pitchFamily="34" charset="0"/>
                </a:rPr>
                <a:t>Анкета</a:t>
              </a:r>
              <a:endParaRPr lang="ru-RU" sz="12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3665314" y="2993952"/>
              <a:ext cx="576064" cy="576064"/>
            </a:xfrm>
            <a:prstGeom prst="ellipse">
              <a:avLst/>
            </a:prstGeom>
            <a:solidFill>
              <a:srgbClr val="007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470319" y="2511220"/>
            <a:ext cx="1246380" cy="1008112"/>
            <a:chOff x="4410276" y="3552764"/>
            <a:chExt cx="1246380" cy="1008112"/>
          </a:xfrm>
        </p:grpSpPr>
        <p:sp>
          <p:nvSpPr>
            <p:cNvPr id="20" name="Объект 3"/>
            <p:cNvSpPr txBox="1">
              <a:spLocks/>
            </p:cNvSpPr>
            <p:nvPr/>
          </p:nvSpPr>
          <p:spPr>
            <a:xfrm>
              <a:off x="4410276" y="4203186"/>
              <a:ext cx="1246380" cy="357690"/>
            </a:xfrm>
            <a:prstGeom prst="rect">
              <a:avLst/>
            </a:prstGeom>
          </p:spPr>
          <p:txBody>
            <a:bodyPr vert="horz" lIns="36000" tIns="0" rIns="0" bIns="0" rtlCol="0" anchor="t">
              <a:noAutofit/>
            </a:bodyPr>
            <a:lstStyle>
              <a:lvl1pPr marL="402258" indent="-402258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71559" indent="-335215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0861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77205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13550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49894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86239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22583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58927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1200"/>
                </a:spcBef>
                <a:buClr>
                  <a:srgbClr val="0070C0"/>
                </a:buClr>
                <a:buNone/>
              </a:pPr>
              <a:r>
                <a:rPr lang="ru-RU" sz="1400" b="1" dirty="0" smtClean="0">
                  <a:solidFill>
                    <a:srgbClr val="0072BC"/>
                  </a:solidFill>
                  <a:latin typeface="Arial" pitchFamily="34" charset="0"/>
                  <a:cs typeface="Arial" pitchFamily="34" charset="0"/>
                </a:rPr>
                <a:t>Обеспечение</a:t>
              </a:r>
              <a:endParaRPr lang="ru-RU" sz="12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4745434" y="3552764"/>
              <a:ext cx="576064" cy="576064"/>
            </a:xfrm>
            <a:prstGeom prst="ellipse">
              <a:avLst/>
            </a:prstGeom>
            <a:solidFill>
              <a:srgbClr val="007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77948" y="2511220"/>
            <a:ext cx="1246380" cy="1008112"/>
            <a:chOff x="5490396" y="4091324"/>
            <a:chExt cx="1246380" cy="1008112"/>
          </a:xfrm>
        </p:grpSpPr>
        <p:sp>
          <p:nvSpPr>
            <p:cNvPr id="23" name="Объект 3"/>
            <p:cNvSpPr txBox="1">
              <a:spLocks/>
            </p:cNvSpPr>
            <p:nvPr/>
          </p:nvSpPr>
          <p:spPr>
            <a:xfrm>
              <a:off x="5490396" y="4741746"/>
              <a:ext cx="1246380" cy="357690"/>
            </a:xfrm>
            <a:prstGeom prst="rect">
              <a:avLst/>
            </a:prstGeom>
          </p:spPr>
          <p:txBody>
            <a:bodyPr vert="horz" lIns="36000" tIns="0" rIns="0" bIns="0" rtlCol="0" anchor="t">
              <a:noAutofit/>
            </a:bodyPr>
            <a:lstStyle>
              <a:lvl1pPr marL="402258" indent="-402258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71559" indent="-335215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0861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77205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13550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49894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86239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22583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58927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1200"/>
                </a:spcBef>
                <a:buClr>
                  <a:srgbClr val="0070C0"/>
                </a:buClr>
                <a:buNone/>
              </a:pPr>
              <a:r>
                <a:rPr lang="ru-RU" sz="1400" b="1" dirty="0" smtClean="0">
                  <a:solidFill>
                    <a:srgbClr val="0072BC"/>
                  </a:solidFill>
                  <a:latin typeface="Arial" pitchFamily="34" charset="0"/>
                  <a:cs typeface="Arial" pitchFamily="34" charset="0"/>
                </a:rPr>
                <a:t>Документы</a:t>
              </a:r>
              <a:endParaRPr lang="ru-RU" sz="12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5825554" y="4091324"/>
              <a:ext cx="576064" cy="576064"/>
            </a:xfrm>
            <a:prstGeom prst="ellipse">
              <a:avLst/>
            </a:prstGeom>
            <a:solidFill>
              <a:srgbClr val="007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Объект 3"/>
          <p:cNvSpPr txBox="1">
            <a:spLocks/>
          </p:cNvSpPr>
          <p:nvPr/>
        </p:nvSpPr>
        <p:spPr>
          <a:xfrm>
            <a:off x="7668344" y="3168341"/>
            <a:ext cx="1246380" cy="357690"/>
          </a:xfrm>
          <a:prstGeom prst="rect">
            <a:avLst/>
          </a:prstGeom>
        </p:spPr>
        <p:txBody>
          <a:bodyPr vert="horz" lIns="36000" tIns="0" rIns="0" bIns="0" rtlCol="0" anchor="t">
            <a:noAutofit/>
          </a:bodyPr>
          <a:lstStyle>
            <a:lvl1pPr marL="402258" indent="-402258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59" indent="-335215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861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205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550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894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239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583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927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Clr>
                <a:srgbClr val="0070C0"/>
              </a:buClr>
              <a:buNone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Отправка на рассмотрение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8003502" y="2517919"/>
            <a:ext cx="576064" cy="576064"/>
          </a:xfrm>
          <a:prstGeom prst="ellipse">
            <a:avLst/>
          </a:prstGeom>
          <a:solidFill>
            <a:srgbClr val="F37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8115632" y="2630969"/>
            <a:ext cx="288032" cy="31683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бъект 3"/>
          <p:cNvSpPr txBox="1">
            <a:spLocks/>
          </p:cNvSpPr>
          <p:nvPr/>
        </p:nvSpPr>
        <p:spPr>
          <a:xfrm>
            <a:off x="543433" y="4029219"/>
            <a:ext cx="7844992" cy="1537857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 vert="horz" lIns="36000" tIns="0" rIns="0" bIns="0" rtlCol="0" anchor="ctr">
            <a:noAutofit/>
          </a:bodyPr>
          <a:lstStyle>
            <a:lvl1pPr marL="402258" indent="-402258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59" indent="-335215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861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205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550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894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239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583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927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Для регистрации на портале и подписания документов обязательно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наличие </a:t>
            </a: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ключа электронной подписи (УКЭП)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субъекта МСП и поручителя/залогодателя</a:t>
            </a:r>
          </a:p>
          <a:p>
            <a:pPr marL="0" indent="0" algn="just"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Ключ электронной подписи можно получить в удостоверяющем центре, аккредитованном в Министерстве связи и массовых коммуникаций Российской Федерации. Перечень удостоверяющих центров доступен на официальном сайте министерства в разделе «Аккредитация удостоверяющих центров» </a:t>
            </a: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://minsvyaz.ru/ru/activity/govservices/2</a:t>
            </a: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Объект 3"/>
          <p:cNvSpPr txBox="1">
            <a:spLocks/>
          </p:cNvSpPr>
          <p:nvPr/>
        </p:nvSpPr>
        <p:spPr>
          <a:xfrm>
            <a:off x="1697073" y="3527799"/>
            <a:ext cx="703550" cy="244307"/>
          </a:xfrm>
          <a:prstGeom prst="rect">
            <a:avLst/>
          </a:prstGeom>
        </p:spPr>
        <p:txBody>
          <a:bodyPr vert="horz" lIns="36000" tIns="0" rIns="0" bIns="0" rtlCol="0" anchor="t">
            <a:noAutofit/>
          </a:bodyPr>
          <a:lstStyle>
            <a:lvl1pPr marL="402258" indent="-402258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59" indent="-335215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861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205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550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894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239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583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927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Clr>
                <a:srgbClr val="0070C0"/>
              </a:buClr>
              <a:buNone/>
            </a:pPr>
            <a:r>
              <a:rPr lang="en-US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ru-RU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-7</a:t>
            </a:r>
            <a:r>
              <a:rPr lang="ru-RU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мин.</a:t>
            </a:r>
            <a:endParaRPr lang="ru-RU" sz="1050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Объект 3"/>
          <p:cNvSpPr txBox="1">
            <a:spLocks/>
          </p:cNvSpPr>
          <p:nvPr/>
        </p:nvSpPr>
        <p:spPr>
          <a:xfrm>
            <a:off x="3331247" y="3527799"/>
            <a:ext cx="703550" cy="244307"/>
          </a:xfrm>
          <a:prstGeom prst="rect">
            <a:avLst/>
          </a:prstGeom>
        </p:spPr>
        <p:txBody>
          <a:bodyPr vert="horz" lIns="36000" tIns="0" rIns="0" bIns="0" rtlCol="0" anchor="t">
            <a:noAutofit/>
          </a:bodyPr>
          <a:lstStyle>
            <a:lvl1pPr marL="402258" indent="-402258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59" indent="-335215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861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205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550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894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239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583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927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Clr>
                <a:srgbClr val="0070C0"/>
              </a:buClr>
              <a:buNone/>
            </a:pPr>
            <a:r>
              <a:rPr lang="en-US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~2</a:t>
            </a:r>
            <a:r>
              <a:rPr lang="ru-RU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5 мин.</a:t>
            </a:r>
            <a:endParaRPr lang="ru-RU" sz="1050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Объект 3"/>
          <p:cNvSpPr txBox="1">
            <a:spLocks/>
          </p:cNvSpPr>
          <p:nvPr/>
        </p:nvSpPr>
        <p:spPr>
          <a:xfrm>
            <a:off x="479689" y="3760757"/>
            <a:ext cx="703550" cy="244307"/>
          </a:xfrm>
          <a:prstGeom prst="rect">
            <a:avLst/>
          </a:prstGeom>
        </p:spPr>
        <p:txBody>
          <a:bodyPr vert="horz" lIns="36000" tIns="0" rIns="0" bIns="0" rtlCol="0" anchor="t">
            <a:noAutofit/>
          </a:bodyPr>
          <a:lstStyle>
            <a:lvl1pPr marL="402258" indent="-402258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59" indent="-335215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861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205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550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894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239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583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927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Clr>
                <a:srgbClr val="0070C0"/>
              </a:buClr>
              <a:buNone/>
            </a:pPr>
            <a:r>
              <a:rPr lang="en-US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ru-RU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5 мин.</a:t>
            </a:r>
            <a:endParaRPr lang="ru-RU" sz="1050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Объект 3"/>
          <p:cNvSpPr txBox="1">
            <a:spLocks/>
          </p:cNvSpPr>
          <p:nvPr/>
        </p:nvSpPr>
        <p:spPr>
          <a:xfrm>
            <a:off x="4407998" y="3527799"/>
            <a:ext cx="1371022" cy="244307"/>
          </a:xfrm>
          <a:prstGeom prst="rect">
            <a:avLst/>
          </a:prstGeom>
        </p:spPr>
        <p:txBody>
          <a:bodyPr vert="horz" lIns="36000" tIns="0" rIns="0" bIns="0" rtlCol="0" anchor="t">
            <a:noAutofit/>
          </a:bodyPr>
          <a:lstStyle>
            <a:lvl1pPr marL="402258" indent="-402258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59" indent="-335215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861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205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550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894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239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583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927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Clr>
                <a:srgbClr val="0070C0"/>
              </a:buClr>
              <a:buNone/>
            </a:pPr>
            <a:r>
              <a:rPr lang="en-US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объект залога    </a:t>
            </a:r>
            <a:r>
              <a:rPr lang="en-US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ru-RU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 мин.</a:t>
            </a:r>
          </a:p>
          <a:p>
            <a:pPr marL="0" indent="0" algn="ctr">
              <a:spcBef>
                <a:spcPts val="600"/>
              </a:spcBef>
              <a:buClr>
                <a:srgbClr val="0070C0"/>
              </a:buClr>
              <a:buNone/>
            </a:pPr>
            <a:r>
              <a:rPr lang="ru-RU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оручительство   </a:t>
            </a:r>
            <a:r>
              <a:rPr lang="en-US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~1</a:t>
            </a:r>
            <a:r>
              <a:rPr lang="ru-RU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мин.</a:t>
            </a:r>
            <a:endParaRPr lang="ru-RU" sz="1050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Объект 3"/>
          <p:cNvSpPr txBox="1">
            <a:spLocks/>
          </p:cNvSpPr>
          <p:nvPr/>
        </p:nvSpPr>
        <p:spPr>
          <a:xfrm>
            <a:off x="6215627" y="3527799"/>
            <a:ext cx="1371022" cy="244307"/>
          </a:xfrm>
          <a:prstGeom prst="rect">
            <a:avLst/>
          </a:prstGeom>
        </p:spPr>
        <p:txBody>
          <a:bodyPr vert="horz" lIns="36000" tIns="0" rIns="0" bIns="0" rtlCol="0" anchor="t">
            <a:noAutofit/>
          </a:bodyPr>
          <a:lstStyle>
            <a:lvl1pPr marL="402258" indent="-402258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59" indent="-335215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861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205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550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894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239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583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927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Clr>
                <a:srgbClr val="0070C0"/>
              </a:buClr>
              <a:buNone/>
            </a:pPr>
            <a:r>
              <a:rPr lang="ru-RU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Минимальное время загрузки всех документов           </a:t>
            </a:r>
            <a:r>
              <a:rPr lang="en-US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ru-RU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120 мин.*</a:t>
            </a:r>
            <a:endParaRPr lang="ru-RU" sz="1050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Объект 3"/>
          <p:cNvSpPr txBox="1">
            <a:spLocks/>
          </p:cNvSpPr>
          <p:nvPr/>
        </p:nvSpPr>
        <p:spPr>
          <a:xfrm>
            <a:off x="225982" y="6569069"/>
            <a:ext cx="8665606" cy="244307"/>
          </a:xfrm>
          <a:prstGeom prst="rect">
            <a:avLst/>
          </a:prstGeom>
        </p:spPr>
        <p:txBody>
          <a:bodyPr vert="horz" lIns="36000" tIns="0" rIns="0" bIns="0" rtlCol="0" anchor="t">
            <a:noAutofit/>
          </a:bodyPr>
          <a:lstStyle>
            <a:lvl1pPr marL="402258" indent="-402258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59" indent="-335215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861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205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550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894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239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583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927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rgbClr val="0070C0"/>
              </a:buClr>
              <a:buNone/>
            </a:pPr>
            <a:r>
              <a:rPr lang="ru-RU" sz="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* - время загрузки зависит от количеств</a:t>
            </a:r>
            <a:r>
              <a:rPr lang="ru-RU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объектов обеспечения, вида кредитного продукта, наличия готовых скан-копий всех документов и скорости Интернет</a:t>
            </a:r>
            <a:endParaRPr lang="ru-RU" sz="75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Объект 3"/>
          <p:cNvSpPr txBox="1">
            <a:spLocks/>
          </p:cNvSpPr>
          <p:nvPr/>
        </p:nvSpPr>
        <p:spPr>
          <a:xfrm>
            <a:off x="535308" y="4869160"/>
            <a:ext cx="7468194" cy="1194463"/>
          </a:xfrm>
          <a:prstGeom prst="roundRect">
            <a:avLst>
              <a:gd name="adj" fmla="val 0"/>
            </a:avLst>
          </a:prstGeom>
          <a:ln w="3175">
            <a:noFill/>
          </a:ln>
        </p:spPr>
        <p:txBody>
          <a:bodyPr vert="horz" lIns="36000" tIns="0" rIns="0" bIns="0" rtlCol="0" anchor="ctr">
            <a:noAutofit/>
          </a:bodyPr>
          <a:lstStyle>
            <a:lvl1pPr marL="402258" indent="-402258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59" indent="-335215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861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205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550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894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239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583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927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Ознакомиться с детальной информацией по порядку регистрации и авторизации на портале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АИС НГС, а также </a:t>
            </a: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по формированию и отправке кредитной заявки можно ознакомиться в: </a:t>
            </a:r>
          </a:p>
          <a:p>
            <a:pPr marL="177800" indent="-177800" algn="just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Инструкции по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созданию кредитной заявки в системе АИС НГС</a:t>
            </a:r>
            <a:endParaRPr lang="ru-RU" sz="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7800" indent="-177800" algn="just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Инструкции по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регистрации и авторизации пользователей в системе АИС НГС</a:t>
            </a:r>
          </a:p>
        </p:txBody>
      </p:sp>
      <p:sp>
        <p:nvSpPr>
          <p:cNvPr id="36" name="Нашивка 35"/>
          <p:cNvSpPr/>
          <p:nvPr/>
        </p:nvSpPr>
        <p:spPr>
          <a:xfrm>
            <a:off x="323528" y="4392964"/>
            <a:ext cx="140127" cy="298241"/>
          </a:xfrm>
          <a:prstGeom prst="chevron">
            <a:avLst/>
          </a:prstGeom>
          <a:solidFill>
            <a:srgbClr val="F37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37" name="Нашивка 36"/>
          <p:cNvSpPr/>
          <p:nvPr/>
        </p:nvSpPr>
        <p:spPr>
          <a:xfrm>
            <a:off x="323528" y="5242263"/>
            <a:ext cx="140127" cy="298241"/>
          </a:xfrm>
          <a:prstGeom prst="chevron">
            <a:avLst/>
          </a:prstGeom>
          <a:solidFill>
            <a:srgbClr val="F37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tx1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34449" y="5157192"/>
            <a:ext cx="805708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34449" y="4339626"/>
            <a:ext cx="8211261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34449" y="5805264"/>
            <a:ext cx="7852911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Нашивка 40"/>
          <p:cNvSpPr/>
          <p:nvPr/>
        </p:nvSpPr>
        <p:spPr>
          <a:xfrm>
            <a:off x="323528" y="4774292"/>
            <a:ext cx="140127" cy="298241"/>
          </a:xfrm>
          <a:prstGeom prst="chevron">
            <a:avLst/>
          </a:prstGeom>
          <a:solidFill>
            <a:srgbClr val="F37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7" y="1214702"/>
            <a:ext cx="27305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Ввод ИНН, СНИЛС, ОГРН, выбор сертификата УКЭП, получение логина и пароля, принятие условий Пользовательского соглашения, авторизация на портале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1287084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841437" y="1864889"/>
            <a:ext cx="16504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Заполнение полей с параметрами кредита (цель, сумма, срок, продукт, источник погашения, валюта)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1864605" y="1698003"/>
            <a:ext cx="0" cy="583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3503256" y="1214702"/>
            <a:ext cx="16504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Заполнение карточки ЮЛ, части информации заполнена автоматически из внешних источников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526424" y="1287084"/>
            <a:ext cx="0" cy="1227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4871037" y="1864889"/>
            <a:ext cx="1573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Заведение карточек объектов залога и поручительства, добавление ЮЛ / ФЛ поручителя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4894205" y="1943623"/>
            <a:ext cx="0" cy="583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6641091" y="1214702"/>
            <a:ext cx="1650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Добавление документов на заявку, система автоматически формирует пакет документов, которые необходимо приложить и подписать УКЭП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664259" y="1287084"/>
            <a:ext cx="0" cy="1227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5"/>
          <p:cNvSpPr/>
          <p:nvPr/>
        </p:nvSpPr>
        <p:spPr>
          <a:xfrm>
            <a:off x="361379" y="104292"/>
            <a:ext cx="775425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Портал АИС НГС –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smbfin.ru 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1520" y="5853172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Консультации и техническая поддержка:  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тел. </a:t>
            </a:r>
            <a:r>
              <a:rPr lang="ru-RU" sz="10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10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800 </a:t>
            </a:r>
            <a:r>
              <a:rPr lang="ru-RU" sz="10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30 20 100, </a:t>
            </a:r>
            <a:endParaRPr lang="ru-RU" sz="10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электронный адрес: </a:t>
            </a:r>
            <a:r>
              <a:rPr lang="en-US" sz="10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msbsupport@mspbank.ru</a:t>
            </a:r>
            <a:endParaRPr lang="ru-RU" sz="10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22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921</Words>
  <Application>Microsoft Office PowerPoint</Application>
  <PresentationFormat>Экран (4:3)</PresentationFormat>
  <Paragraphs>159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Инструменты кредитной поддержки сельскохозяйственной кооперации</vt:lpstr>
      <vt:lpstr>О Банке</vt:lpstr>
      <vt:lpstr>Слайд 3</vt:lpstr>
      <vt:lpstr>Слайд 4</vt:lpstr>
      <vt:lpstr>Слайд 5</vt:lpstr>
      <vt:lpstr>Слайд 6</vt:lpstr>
      <vt:lpstr>Слайд 7</vt:lpstr>
      <vt:lpstr>Региональное покрытие</vt:lpstr>
      <vt:lpstr>Слайд 9</vt:lpstr>
      <vt:lpstr>Слайд 10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+7 (495) 783-79-98, 783-79-66 info@mspbank.ru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Аксаненко</cp:lastModifiedBy>
  <cp:revision>49</cp:revision>
  <dcterms:created xsi:type="dcterms:W3CDTF">2017-08-03T13:00:25Z</dcterms:created>
  <dcterms:modified xsi:type="dcterms:W3CDTF">2019-11-22T07:53:49Z</dcterms:modified>
</cp:coreProperties>
</file>